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</p:sldMasterIdLst>
  <p:sldIdLst>
    <p:sldId id="256" r:id="rId3"/>
    <p:sldId id="258" r:id="rId4"/>
    <p:sldId id="259" r:id="rId5"/>
    <p:sldId id="260" r:id="rId6"/>
    <p:sldId id="261" r:id="rId7"/>
    <p:sldId id="267" r:id="rId8"/>
    <p:sldId id="263" r:id="rId9"/>
    <p:sldId id="266" r:id="rId10"/>
    <p:sldId id="268" r:id="rId11"/>
    <p:sldId id="285" r:id="rId12"/>
    <p:sldId id="270" r:id="rId13"/>
    <p:sldId id="271" r:id="rId14"/>
    <p:sldId id="286" r:id="rId15"/>
    <p:sldId id="273" r:id="rId16"/>
    <p:sldId id="275" r:id="rId17"/>
    <p:sldId id="287" r:id="rId18"/>
    <p:sldId id="280" r:id="rId19"/>
    <p:sldId id="288" r:id="rId20"/>
    <p:sldId id="278" r:id="rId21"/>
    <p:sldId id="279" r:id="rId22"/>
    <p:sldId id="281" r:id="rId23"/>
    <p:sldId id="282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ver" id="{72B8C778-5538-C748-980F-32FD225A8997}">
          <p14:sldIdLst>
            <p14:sldId id="256"/>
          </p14:sldIdLst>
        </p14:section>
        <p14:section name="Inners" id="{65BAB3BE-4DAF-8943-8E68-7215950BA6C3}">
          <p14:sldIdLst>
            <p14:sldId id="258"/>
            <p14:sldId id="259"/>
            <p14:sldId id="260"/>
            <p14:sldId id="261"/>
            <p14:sldId id="267"/>
            <p14:sldId id="263"/>
            <p14:sldId id="266"/>
            <p14:sldId id="268"/>
            <p14:sldId id="285"/>
            <p14:sldId id="270"/>
            <p14:sldId id="271"/>
            <p14:sldId id="286"/>
            <p14:sldId id="273"/>
            <p14:sldId id="275"/>
            <p14:sldId id="287"/>
            <p14:sldId id="280"/>
            <p14:sldId id="288"/>
            <p14:sldId id="278"/>
            <p14:sldId id="279"/>
            <p14:sldId id="281"/>
            <p14:sldId id="282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BC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4" autoAdjust="0"/>
    <p:restoredTop sz="94723" autoAdjust="0"/>
  </p:normalViewPr>
  <p:slideViewPr>
    <p:cSldViewPr snapToGrid="0" snapToObjects="1">
      <p:cViewPr>
        <p:scale>
          <a:sx n="80" d="100"/>
          <a:sy n="80" d="100"/>
        </p:scale>
        <p:origin x="-1040" y="-7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72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C683E9A-8C17-9D46-AC4D-A6DE94BEBBA1}" type="datetimeFigureOut">
              <a:rPr lang="en-US" smtClean="0"/>
              <a:t>19/12/2016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4640542-0D95-FC44-B1C8-EC99BF6AC8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687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C683E9A-8C17-9D46-AC4D-A6DE94BEBBA1}" type="datetimeFigureOut">
              <a:rPr lang="en-US" smtClean="0"/>
              <a:t>19/12/2016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4640542-0D95-FC44-B1C8-EC99BF6AC8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769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C683E9A-8C17-9D46-AC4D-A6DE94BEBBA1}" type="datetimeFigureOut">
              <a:rPr lang="en-US" smtClean="0"/>
              <a:t>19/12/2016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4640542-0D95-FC44-B1C8-EC99BF6AC8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7440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5D016-1234-2247-B9A3-D326C478BD8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19/12/2016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40DE1-848B-AF45-80F5-3256B8EC346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26729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5D016-1234-2247-B9A3-D326C478BD8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19/12/2016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40DE1-848B-AF45-80F5-3256B8EC346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30938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5D016-1234-2247-B9A3-D326C478BD8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19/12/2016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40DE1-848B-AF45-80F5-3256B8EC346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51201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5D016-1234-2247-B9A3-D326C478BD8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19/12/2016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40DE1-848B-AF45-80F5-3256B8EC346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57402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5D016-1234-2247-B9A3-D326C478BD8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19/12/2016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40DE1-848B-AF45-80F5-3256B8EC346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32150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5D016-1234-2247-B9A3-D326C478BD8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19/12/2016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40DE1-848B-AF45-80F5-3256B8EC346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60841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5D016-1234-2247-B9A3-D326C478BD8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19/12/2016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40DE1-848B-AF45-80F5-3256B8EC346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02670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5D016-1234-2247-B9A3-D326C478BD8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19/12/2016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40DE1-848B-AF45-80F5-3256B8EC346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4877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C683E9A-8C17-9D46-AC4D-A6DE94BEBBA1}" type="datetimeFigureOut">
              <a:rPr lang="en-US" smtClean="0"/>
              <a:t>19/12/2016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4640542-0D95-FC44-B1C8-EC99BF6AC8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0817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5D016-1234-2247-B9A3-D326C478BD8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19/12/2016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40DE1-848B-AF45-80F5-3256B8EC346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13355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5D016-1234-2247-B9A3-D326C478BD8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19/12/2016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40DE1-848B-AF45-80F5-3256B8EC346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76351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5D016-1234-2247-B9A3-D326C478BD8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19/12/2016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40DE1-848B-AF45-80F5-3256B8EC346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00184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C683E9A-8C17-9D46-AC4D-A6DE94BEBBA1}" type="datetimeFigureOut">
              <a:rPr lang="en-US" smtClean="0"/>
              <a:t>19/12/2016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4640542-0D95-FC44-B1C8-EC99BF6AC8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341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C683E9A-8C17-9D46-AC4D-A6DE94BEBBA1}" type="datetimeFigureOut">
              <a:rPr lang="en-US" smtClean="0"/>
              <a:t>19/12/2016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4640542-0D95-FC44-B1C8-EC99BF6AC8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400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C683E9A-8C17-9D46-AC4D-A6DE94BEBBA1}" type="datetimeFigureOut">
              <a:rPr lang="en-US" smtClean="0"/>
              <a:t>19/12/2016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4640542-0D95-FC44-B1C8-EC99BF6AC8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358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C683E9A-8C17-9D46-AC4D-A6DE94BEBBA1}" type="datetimeFigureOut">
              <a:rPr lang="en-US" smtClean="0"/>
              <a:t>19/12/2016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4640542-0D95-FC44-B1C8-EC99BF6AC8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625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C683E9A-8C17-9D46-AC4D-A6DE94BEBBA1}" type="datetimeFigureOut">
              <a:rPr lang="en-US" smtClean="0"/>
              <a:t>19/12/2016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4640542-0D95-FC44-B1C8-EC99BF6AC8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320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C683E9A-8C17-9D46-AC4D-A6DE94BEBBA1}" type="datetimeFigureOut">
              <a:rPr lang="en-US" smtClean="0"/>
              <a:t>19/12/2016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4640542-0D95-FC44-B1C8-EC99BF6AC8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827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C683E9A-8C17-9D46-AC4D-A6DE94BEBBA1}" type="datetimeFigureOut">
              <a:rPr lang="en-US" smtClean="0"/>
              <a:t>19/12/2016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4640542-0D95-FC44-B1C8-EC99BF6AC8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36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9869 - DEPARTMENT OF HEALTH_Food Pyramid Powerpoint Template v12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10" y="0"/>
            <a:ext cx="9235440" cy="6926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231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15D016-1234-2247-B9A3-D326C478BD8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19/12/2016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240DE1-848B-AF45-80F5-3256B8EC346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4624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healthyireland.ie/health-initiatives/heg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39" y="-33714"/>
            <a:ext cx="9235440" cy="6926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29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9517 - DEPARTMENT OF HEALTH_Food Pyramid_Servings Infographic_Screen_Wholemeal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00" b="8411"/>
          <a:stretch/>
        </p:blipFill>
        <p:spPr>
          <a:xfrm>
            <a:off x="1076125" y="232658"/>
            <a:ext cx="7074391" cy="621259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3446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9737 - DEPARTMENT OF HEALTH_Daily Food Guide_Screen_Matthew_Age 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490" y="947321"/>
            <a:ext cx="3818352" cy="5400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7312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9738 - DEPARTMENT OF HEALTH_Food Pyramid_Shelf Fact Sheets_Web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200"/>
            <a:ext cx="9144000" cy="6469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725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9517 - DEPARTMENT OF HEALTH_Food Pyramid_Servings Infographic_7 Dairy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32" b="8690"/>
          <a:stretch/>
        </p:blipFill>
        <p:spPr>
          <a:xfrm>
            <a:off x="1030203" y="381000"/>
            <a:ext cx="7256547" cy="612868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4043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9738 - DEPARTMENT OF HEALTH_Food Pyramid_Shelf Fact Sheets_Web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52" y="1362669"/>
            <a:ext cx="8517248" cy="3645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910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9738 - DEPARTMENT OF HEALTH_Food Pyramid_Shelf Fact Sheets_Web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5" r="2020" b="37659"/>
          <a:stretch/>
        </p:blipFill>
        <p:spPr>
          <a:xfrm>
            <a:off x="600363" y="1144471"/>
            <a:ext cx="8358909" cy="4033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471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9738 - DEPARTMENT OF HEALTH_Food Pyramid_Shelf Fact Sheets_FATS shelf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43" b="26567"/>
          <a:stretch/>
        </p:blipFill>
        <p:spPr>
          <a:xfrm>
            <a:off x="403528" y="1349376"/>
            <a:ext cx="8282279" cy="4064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4034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846137"/>
            <a:ext cx="8229600" cy="608589"/>
          </a:xfrm>
        </p:spPr>
        <p:txBody>
          <a:bodyPr/>
          <a:lstStyle/>
          <a:p>
            <a:pPr algn="l"/>
            <a:r>
              <a:rPr lang="en-IE" sz="3600" b="1" dirty="0" smtClean="0">
                <a:solidFill>
                  <a:srgbClr val="660066"/>
                </a:solidFill>
              </a:rPr>
              <a:t>Is the Food Pyramid for everyone?</a:t>
            </a:r>
            <a:endParaRPr lang="en-IE" sz="3600" b="1" dirty="0">
              <a:solidFill>
                <a:srgbClr val="6600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54726"/>
            <a:ext cx="8229600" cy="4525963"/>
          </a:xfrm>
        </p:spPr>
        <p:txBody>
          <a:bodyPr/>
          <a:lstStyle/>
          <a:p>
            <a:pPr>
              <a:buClr>
                <a:srgbClr val="7BCA00"/>
              </a:buClr>
            </a:pPr>
            <a:r>
              <a:rPr lang="en-IE" sz="2800" dirty="0" smtClean="0"/>
              <a:t>The Food Pyramid is for children over 5 and all adults, both healthy weight and overweight</a:t>
            </a:r>
          </a:p>
          <a:p>
            <a:pPr>
              <a:buClr>
                <a:srgbClr val="7BCA00"/>
              </a:buClr>
            </a:pPr>
            <a:r>
              <a:rPr lang="en-IE" sz="2800" dirty="0" smtClean="0"/>
              <a:t>2 out of 3 adults are overweight or obese</a:t>
            </a:r>
          </a:p>
          <a:p>
            <a:pPr>
              <a:buClr>
                <a:srgbClr val="7BCA00"/>
              </a:buClr>
            </a:pPr>
            <a:r>
              <a:rPr lang="en-IE" sz="2800" dirty="0" smtClean="0"/>
              <a:t>Top Tips for losing weight included in the leaflet</a:t>
            </a:r>
          </a:p>
          <a:p>
            <a:pPr>
              <a:buClr>
                <a:srgbClr val="7BCA00"/>
              </a:buClr>
            </a:pPr>
            <a:r>
              <a:rPr lang="en-IE" sz="2800" dirty="0" smtClean="0"/>
              <a:t>Guidance is given for active and inactive adults</a:t>
            </a:r>
            <a:endParaRPr lang="en-IE" sz="2800" dirty="0"/>
          </a:p>
        </p:txBody>
      </p:sp>
    </p:spTree>
    <p:extLst>
      <p:ext uri="{BB962C8B-B14F-4D97-AF65-F5344CB8AC3E}">
        <p14:creationId xmlns:p14="http://schemas.microsoft.com/office/powerpoint/2010/main" val="4294699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9481 - DEPARTMENT OF HEALTH_Food Pyramid Guide to Healthy Eating_v26_singlepages_back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85"/>
          <a:stretch/>
        </p:blipFill>
        <p:spPr>
          <a:xfrm>
            <a:off x="539749" y="400505"/>
            <a:ext cx="7826376" cy="603838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7780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9617 - DEPARTMENT OF HEALTH_Food Pyramid Poster_Complex Vers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7962"/>
            <a:ext cx="905683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835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200" y="846138"/>
            <a:ext cx="8229600" cy="1143000"/>
          </a:xfrm>
        </p:spPr>
        <p:txBody>
          <a:bodyPr/>
          <a:lstStyle/>
          <a:p>
            <a:pPr algn="l"/>
            <a:r>
              <a:rPr lang="en-IE" sz="3600" b="1" dirty="0" smtClean="0">
                <a:solidFill>
                  <a:srgbClr val="660066"/>
                </a:solidFill>
              </a:rPr>
              <a:t>Why </a:t>
            </a:r>
            <a:r>
              <a:rPr lang="en-IE" sz="3600" b="1" dirty="0" smtClean="0">
                <a:solidFill>
                  <a:srgbClr val="660066"/>
                </a:solidFill>
              </a:rPr>
              <a:t>new Healthy Eating Guidelines?</a:t>
            </a:r>
            <a:endParaRPr lang="en-IE" sz="3600" b="1" dirty="0">
              <a:solidFill>
                <a:srgbClr val="6600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200" y="1573069"/>
            <a:ext cx="8229600" cy="3788352"/>
          </a:xfrm>
        </p:spPr>
        <p:txBody>
          <a:bodyPr/>
          <a:lstStyle/>
          <a:p>
            <a:pPr>
              <a:buClr>
                <a:srgbClr val="7BCA00"/>
              </a:buClr>
            </a:pPr>
            <a:r>
              <a:rPr lang="en-IE" sz="2800" dirty="0" smtClean="0"/>
              <a:t>Healthy </a:t>
            </a:r>
            <a:r>
              <a:rPr lang="en-IE" sz="2800" dirty="0"/>
              <a:t>Ireland surveys 2015 </a:t>
            </a:r>
            <a:r>
              <a:rPr lang="en-IE" sz="2800" dirty="0" smtClean="0"/>
              <a:t>and 2016 identified population eating problems</a:t>
            </a:r>
          </a:p>
          <a:p>
            <a:pPr>
              <a:buClr>
                <a:srgbClr val="7BCA00"/>
              </a:buClr>
            </a:pPr>
            <a:r>
              <a:rPr lang="en-IE" sz="2800" dirty="0" smtClean="0"/>
              <a:t>FSAI scientific recommendations for Healthy Eating Guidelines</a:t>
            </a:r>
          </a:p>
          <a:p>
            <a:pPr>
              <a:buClr>
                <a:srgbClr val="7BCA00"/>
              </a:buClr>
            </a:pPr>
            <a:r>
              <a:rPr lang="en-IE" sz="2800" dirty="0" smtClean="0"/>
              <a:t>Health Research Board review of the </a:t>
            </a:r>
            <a:r>
              <a:rPr lang="en-IE" sz="2800" dirty="0"/>
              <a:t>F</a:t>
            </a:r>
            <a:r>
              <a:rPr lang="en-IE" sz="2800" dirty="0" smtClean="0"/>
              <a:t>ood Pyramid – the tool Department uses for health professional and consumer healthy eating guide</a:t>
            </a: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124409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960" y="772160"/>
            <a:ext cx="8229600" cy="701040"/>
          </a:xfrm>
        </p:spPr>
        <p:txBody>
          <a:bodyPr/>
          <a:lstStyle/>
          <a:p>
            <a:pPr algn="l"/>
            <a:r>
              <a:rPr lang="en-IE" sz="3600" b="1" dirty="0" smtClean="0">
                <a:solidFill>
                  <a:srgbClr val="660066"/>
                </a:solidFill>
              </a:rPr>
              <a:t>Three </a:t>
            </a:r>
            <a:r>
              <a:rPr lang="en-IE" sz="3600" b="1" dirty="0" smtClean="0">
                <a:solidFill>
                  <a:srgbClr val="660066"/>
                </a:solidFill>
              </a:rPr>
              <a:t>key consumer message</a:t>
            </a:r>
            <a:r>
              <a:rPr lang="en-IE" sz="3600" b="1" dirty="0" smtClean="0"/>
              <a:t>s</a:t>
            </a:r>
            <a:endParaRPr lang="en-IE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960" y="97536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IE" dirty="0" smtClean="0"/>
              <a:t> </a:t>
            </a:r>
          </a:p>
          <a:p>
            <a:pPr>
              <a:buClr>
                <a:srgbClr val="7BCA00"/>
              </a:buClr>
            </a:pPr>
            <a:r>
              <a:rPr lang="en-IE" sz="2800" b="1" dirty="0" smtClean="0"/>
              <a:t>Limit</a:t>
            </a:r>
            <a:r>
              <a:rPr lang="en-IE" sz="2800" dirty="0" smtClean="0"/>
              <a:t> </a:t>
            </a:r>
            <a:r>
              <a:rPr lang="en-IE" sz="2800" dirty="0"/>
              <a:t>high-fat, sugar, salt foods (HFSS) and drinks from the Top </a:t>
            </a:r>
            <a:r>
              <a:rPr lang="en-IE" sz="2800" dirty="0" smtClean="0"/>
              <a:t>Shelf</a:t>
            </a:r>
          </a:p>
          <a:p>
            <a:pPr>
              <a:buClr>
                <a:srgbClr val="7BCA00"/>
              </a:buClr>
            </a:pPr>
            <a:r>
              <a:rPr lang="en-IE" sz="2800" b="1" dirty="0" smtClean="0"/>
              <a:t>Eat </a:t>
            </a:r>
            <a:r>
              <a:rPr lang="en-IE" sz="2800" b="1" dirty="0"/>
              <a:t>more </a:t>
            </a:r>
            <a:r>
              <a:rPr lang="en-IE" sz="2800" dirty="0"/>
              <a:t>Vegetables, Salad and Fruit - up to 7 servings a </a:t>
            </a:r>
            <a:r>
              <a:rPr lang="en-IE" sz="2800" dirty="0" smtClean="0"/>
              <a:t>day</a:t>
            </a:r>
          </a:p>
          <a:p>
            <a:pPr>
              <a:buClr>
                <a:srgbClr val="7BCA00"/>
              </a:buClr>
            </a:pPr>
            <a:r>
              <a:rPr lang="en-IE" sz="2800" b="1" dirty="0" smtClean="0"/>
              <a:t>Size matters </a:t>
            </a:r>
            <a:r>
              <a:rPr lang="en-IE" sz="2800" dirty="0" smtClean="0"/>
              <a:t>- </a:t>
            </a:r>
            <a:r>
              <a:rPr lang="en-IE" sz="2800" dirty="0"/>
              <a:t>use the Food Pyramid as a guide for serving sizes</a:t>
            </a: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630242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575" y="751840"/>
            <a:ext cx="8229600" cy="665798"/>
          </a:xfrm>
        </p:spPr>
        <p:txBody>
          <a:bodyPr/>
          <a:lstStyle/>
          <a:p>
            <a:pPr algn="l"/>
            <a:r>
              <a:rPr lang="en-IE" sz="3600" b="1" dirty="0" smtClean="0">
                <a:solidFill>
                  <a:srgbClr val="660066"/>
                </a:solidFill>
              </a:rPr>
              <a:t>Resource </a:t>
            </a:r>
            <a:r>
              <a:rPr lang="en-IE" sz="3600" b="1" dirty="0" smtClean="0">
                <a:solidFill>
                  <a:srgbClr val="660066"/>
                </a:solidFill>
              </a:rPr>
              <a:t>Toolkit</a:t>
            </a:r>
            <a:endParaRPr lang="en-IE" sz="3600" b="1" dirty="0">
              <a:solidFill>
                <a:srgbClr val="6600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575" y="1401128"/>
            <a:ext cx="8229600" cy="4525963"/>
          </a:xfrm>
        </p:spPr>
        <p:txBody>
          <a:bodyPr/>
          <a:lstStyle/>
          <a:p>
            <a:pPr>
              <a:buClr>
                <a:srgbClr val="7BCA00"/>
              </a:buClr>
            </a:pPr>
            <a:r>
              <a:rPr lang="en-IE" sz="2800" dirty="0" smtClean="0"/>
              <a:t>From Food Pyramid to Plate- large range of resources</a:t>
            </a:r>
          </a:p>
          <a:p>
            <a:pPr>
              <a:buClr>
                <a:srgbClr val="7BCA00"/>
              </a:buClr>
            </a:pPr>
            <a:r>
              <a:rPr lang="en-IE" sz="2800" dirty="0" smtClean="0"/>
              <a:t>Very visual and colourful</a:t>
            </a:r>
          </a:p>
          <a:p>
            <a:pPr>
              <a:buClr>
                <a:srgbClr val="7BCA00"/>
              </a:buClr>
            </a:pPr>
            <a:r>
              <a:rPr lang="en-IE" sz="2800" dirty="0" smtClean="0"/>
              <a:t>Advice for all age groups from 5 years onwards</a:t>
            </a:r>
          </a:p>
          <a:p>
            <a:pPr>
              <a:buClr>
                <a:srgbClr val="7BCA00"/>
              </a:buClr>
            </a:pPr>
            <a:r>
              <a:rPr lang="en-IE" sz="2800" dirty="0" smtClean="0"/>
              <a:t>Guidance on activity levels</a:t>
            </a:r>
          </a:p>
          <a:p>
            <a:pPr>
              <a:buClr>
                <a:srgbClr val="7BCA00"/>
              </a:buClr>
            </a:pPr>
            <a:r>
              <a:rPr lang="en-IE" sz="2800" dirty="0" smtClean="0"/>
              <a:t>Implementation Plan 2017</a:t>
            </a:r>
          </a:p>
          <a:p>
            <a:pPr>
              <a:buClr>
                <a:srgbClr val="7BCA00"/>
              </a:buClr>
            </a:pPr>
            <a:r>
              <a:rPr lang="en-IE" sz="2800" dirty="0" smtClean="0"/>
              <a:t>Next step – 1-5 year old children and older adults</a:t>
            </a:r>
            <a:endParaRPr lang="en-IE" sz="2800" b="1" dirty="0"/>
          </a:p>
        </p:txBody>
      </p:sp>
    </p:spTree>
    <p:extLst>
      <p:ext uri="{BB962C8B-B14F-4D97-AF65-F5344CB8AC3E}">
        <p14:creationId xmlns:p14="http://schemas.microsoft.com/office/powerpoint/2010/main" val="3009898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31240"/>
            <a:ext cx="8229600" cy="4525963"/>
          </a:xfrm>
        </p:spPr>
        <p:txBody>
          <a:bodyPr/>
          <a:lstStyle/>
          <a:p>
            <a:pPr marL="0" indent="0">
              <a:buClr>
                <a:srgbClr val="7BCA00"/>
              </a:buClr>
              <a:buNone/>
            </a:pPr>
            <a:r>
              <a:rPr lang="en-IE" b="1" dirty="0" smtClean="0">
                <a:solidFill>
                  <a:srgbClr val="660066"/>
                </a:solidFill>
              </a:rPr>
              <a:t>For </a:t>
            </a:r>
            <a:r>
              <a:rPr lang="en-IE" b="1" dirty="0" smtClean="0">
                <a:solidFill>
                  <a:srgbClr val="660066"/>
                </a:solidFill>
              </a:rPr>
              <a:t>further </a:t>
            </a:r>
            <a:r>
              <a:rPr lang="en-IE" b="1" dirty="0" smtClean="0">
                <a:solidFill>
                  <a:srgbClr val="660066"/>
                </a:solidFill>
              </a:rPr>
              <a:t>information</a:t>
            </a:r>
          </a:p>
          <a:p>
            <a:pPr marL="0" indent="0">
              <a:buClr>
                <a:srgbClr val="7BCA00"/>
              </a:buClr>
              <a:buNone/>
            </a:pPr>
            <a:endParaRPr lang="en-IE" b="1" dirty="0" smtClean="0">
              <a:solidFill>
                <a:srgbClr val="660066"/>
              </a:solidFill>
            </a:endParaRPr>
          </a:p>
          <a:p>
            <a:pPr marL="0" indent="0">
              <a:buClr>
                <a:srgbClr val="7BCA00"/>
              </a:buClr>
              <a:buNone/>
            </a:pPr>
            <a:r>
              <a:rPr lang="en-IE" sz="2800" dirty="0" smtClean="0"/>
              <a:t>Visit </a:t>
            </a:r>
            <a:r>
              <a:rPr lang="en-IE" sz="2800" dirty="0" smtClean="0"/>
              <a:t>the Healthy Ireland website</a:t>
            </a:r>
          </a:p>
          <a:p>
            <a:pPr marL="0" indent="0">
              <a:buClr>
                <a:srgbClr val="7BCA00"/>
              </a:buClr>
              <a:buNone/>
            </a:pPr>
            <a:r>
              <a:rPr lang="en-IE" sz="2800" dirty="0" smtClean="0"/>
              <a:t> </a:t>
            </a:r>
            <a:r>
              <a:rPr lang="en-IE" sz="2800" dirty="0" smtClean="0">
                <a:hlinkClick r:id="rId2"/>
              </a:rPr>
              <a:t>http</a:t>
            </a:r>
            <a:r>
              <a:rPr lang="en-IE" sz="2800" dirty="0">
                <a:hlinkClick r:id="rId2"/>
              </a:rPr>
              <a:t>://</a:t>
            </a:r>
            <a:r>
              <a:rPr lang="en-IE" sz="2800" dirty="0" smtClean="0">
                <a:hlinkClick r:id="rId2"/>
              </a:rPr>
              <a:t>www.healthyireland.ie/health</a:t>
            </a:r>
            <a:r>
              <a:rPr lang="en-IE" sz="2800" dirty="0" smtClean="0">
                <a:hlinkClick r:id="rId2"/>
              </a:rPr>
              <a:t>-initiatives</a:t>
            </a:r>
            <a:r>
              <a:rPr lang="en-IE" sz="2800" dirty="0" smtClean="0">
                <a:hlinkClick r:id="rId2"/>
              </a:rPr>
              <a:t>/heg</a:t>
            </a:r>
            <a:r>
              <a:rPr lang="en-IE" sz="2800" dirty="0">
                <a:hlinkClick r:id="rId2"/>
              </a:rPr>
              <a:t>/</a:t>
            </a:r>
            <a:endParaRPr lang="en-IE" sz="2800" dirty="0"/>
          </a:p>
        </p:txBody>
      </p:sp>
    </p:spTree>
    <p:extLst>
      <p:ext uri="{BB962C8B-B14F-4D97-AF65-F5344CB8AC3E}">
        <p14:creationId xmlns:p14="http://schemas.microsoft.com/office/powerpoint/2010/main" val="695428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46138"/>
            <a:ext cx="8229600" cy="1143000"/>
          </a:xfrm>
        </p:spPr>
        <p:txBody>
          <a:bodyPr/>
          <a:lstStyle/>
          <a:p>
            <a:pPr algn="l"/>
            <a:r>
              <a:rPr lang="en-IE" sz="3600" b="1" dirty="0" smtClean="0">
                <a:solidFill>
                  <a:srgbClr val="660066"/>
                </a:solidFill>
              </a:rPr>
              <a:t>What </a:t>
            </a:r>
            <a:r>
              <a:rPr lang="en-IE" sz="3600" b="1" dirty="0">
                <a:solidFill>
                  <a:srgbClr val="660066"/>
                </a:solidFill>
              </a:rPr>
              <a:t>has </a:t>
            </a:r>
            <a:r>
              <a:rPr lang="en-IE" sz="3600" b="1" dirty="0" smtClean="0">
                <a:solidFill>
                  <a:srgbClr val="660066"/>
                </a:solidFill>
              </a:rPr>
              <a:t>changed?</a:t>
            </a:r>
            <a:endParaRPr lang="en-IE" sz="3600" dirty="0">
              <a:solidFill>
                <a:srgbClr val="6600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82882"/>
            <a:ext cx="8229600" cy="4525963"/>
          </a:xfrm>
        </p:spPr>
        <p:txBody>
          <a:bodyPr/>
          <a:lstStyle/>
          <a:p>
            <a:pPr>
              <a:buClr>
                <a:srgbClr val="7BCA00"/>
              </a:buClr>
            </a:pPr>
            <a:r>
              <a:rPr lang="en-IE" sz="2800" dirty="0" smtClean="0"/>
              <a:t>Separating </a:t>
            </a:r>
            <a:r>
              <a:rPr lang="en-IE" sz="2800" dirty="0"/>
              <a:t>the Top Shelf </a:t>
            </a:r>
            <a:endParaRPr lang="en-IE" sz="2800" dirty="0" smtClean="0"/>
          </a:p>
          <a:p>
            <a:pPr>
              <a:buClr>
                <a:srgbClr val="7BCA00"/>
              </a:buClr>
            </a:pPr>
            <a:r>
              <a:rPr lang="en-IE" sz="2800" dirty="0" smtClean="0"/>
              <a:t>Moving Fruit and Vegetables to base </a:t>
            </a:r>
            <a:r>
              <a:rPr lang="en-IE" sz="2800" dirty="0"/>
              <a:t>of </a:t>
            </a:r>
            <a:r>
              <a:rPr lang="en-IE" sz="2800" dirty="0" smtClean="0"/>
              <a:t>FP </a:t>
            </a:r>
          </a:p>
          <a:p>
            <a:pPr>
              <a:buClr>
                <a:srgbClr val="7BCA00"/>
              </a:buClr>
            </a:pPr>
            <a:r>
              <a:rPr lang="en-IE" sz="2800" dirty="0" smtClean="0"/>
              <a:t>Moving </a:t>
            </a:r>
            <a:r>
              <a:rPr lang="en-IE" sz="2800" dirty="0"/>
              <a:t>the Wholemeal Cereals and Breads, Potatoes, Pasta and Rice </a:t>
            </a:r>
            <a:r>
              <a:rPr lang="en-IE" sz="2800" dirty="0" smtClean="0"/>
              <a:t>Shelf </a:t>
            </a:r>
            <a:r>
              <a:rPr lang="en-IE" sz="2800" dirty="0"/>
              <a:t>up</a:t>
            </a:r>
          </a:p>
          <a:p>
            <a:pPr>
              <a:buClr>
                <a:srgbClr val="7BCA00"/>
              </a:buClr>
            </a:pPr>
            <a:r>
              <a:rPr lang="en-IE" sz="2800" dirty="0"/>
              <a:t>Increasing the serving size for </a:t>
            </a:r>
            <a:r>
              <a:rPr lang="en-IE" sz="2800" dirty="0" smtClean="0"/>
              <a:t>that shelf and  changing </a:t>
            </a:r>
            <a:r>
              <a:rPr lang="en-IE" sz="2800" dirty="0"/>
              <a:t>the range of </a:t>
            </a:r>
            <a:r>
              <a:rPr lang="en-IE" sz="2800" dirty="0" smtClean="0"/>
              <a:t>servings</a:t>
            </a:r>
          </a:p>
          <a:p>
            <a:pPr>
              <a:buClr>
                <a:srgbClr val="7BCA00"/>
              </a:buClr>
            </a:pPr>
            <a:r>
              <a:rPr lang="en-IE" sz="2800" dirty="0" smtClean="0"/>
              <a:t>Addition </a:t>
            </a:r>
            <a:r>
              <a:rPr lang="en-IE" sz="2800" dirty="0"/>
              <a:t>of average daily calorie need</a:t>
            </a:r>
          </a:p>
        </p:txBody>
      </p:sp>
    </p:spTree>
    <p:extLst>
      <p:ext uri="{BB962C8B-B14F-4D97-AF65-F5344CB8AC3E}">
        <p14:creationId xmlns:p14="http://schemas.microsoft.com/office/powerpoint/2010/main" val="2753415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9617 - DEPARTMENT OF HEALTH_Food Pyramid Poster_Simple Vers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70" y="880167"/>
            <a:ext cx="8357143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883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575" y="792018"/>
            <a:ext cx="8229600" cy="1143000"/>
          </a:xfrm>
        </p:spPr>
        <p:txBody>
          <a:bodyPr/>
          <a:lstStyle/>
          <a:p>
            <a:pPr algn="l"/>
            <a:r>
              <a:rPr lang="en-IE" sz="3600" b="1" dirty="0" smtClean="0">
                <a:solidFill>
                  <a:srgbClr val="660066"/>
                </a:solidFill>
              </a:rPr>
              <a:t>Separating </a:t>
            </a:r>
            <a:r>
              <a:rPr lang="en-IE" sz="3600" b="1" dirty="0">
                <a:solidFill>
                  <a:srgbClr val="660066"/>
                </a:solidFill>
              </a:rPr>
              <a:t>the Top </a:t>
            </a:r>
            <a:r>
              <a:rPr lang="en-IE" sz="3600" b="1" dirty="0" smtClean="0">
                <a:solidFill>
                  <a:srgbClr val="660066"/>
                </a:solidFill>
              </a:rPr>
              <a:t>Shelf</a:t>
            </a:r>
            <a:endParaRPr lang="en-IE" sz="3600" b="1" dirty="0">
              <a:solidFill>
                <a:srgbClr val="6600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575" y="1522268"/>
            <a:ext cx="8229600" cy="4525963"/>
          </a:xfrm>
        </p:spPr>
        <p:txBody>
          <a:bodyPr/>
          <a:lstStyle/>
          <a:p>
            <a:pPr>
              <a:buClr>
                <a:srgbClr val="7BCA00"/>
              </a:buClr>
            </a:pPr>
            <a:r>
              <a:rPr lang="en-IE" sz="2800" dirty="0" smtClean="0"/>
              <a:t>Foods </a:t>
            </a:r>
            <a:r>
              <a:rPr lang="en-IE" sz="2800" dirty="0"/>
              <a:t>and drinks high in </a:t>
            </a:r>
            <a:r>
              <a:rPr lang="en-IE" sz="2800" dirty="0" smtClean="0"/>
              <a:t>fat, sugar </a:t>
            </a:r>
            <a:r>
              <a:rPr lang="en-IE" sz="2800" dirty="0"/>
              <a:t>and salt are not needed for good health</a:t>
            </a:r>
            <a:r>
              <a:rPr lang="en-IE" sz="2800" dirty="0" smtClean="0"/>
              <a:t>.</a:t>
            </a:r>
          </a:p>
          <a:p>
            <a:pPr>
              <a:buClr>
                <a:srgbClr val="7BCA00"/>
              </a:buClr>
            </a:pPr>
            <a:r>
              <a:rPr lang="en-IE" sz="2800" dirty="0" smtClean="0"/>
              <a:t> 6 </a:t>
            </a:r>
            <a:r>
              <a:rPr lang="en-IE" sz="2800" dirty="0"/>
              <a:t>in 10 Irish people eat up to 6 of these every </a:t>
            </a:r>
            <a:r>
              <a:rPr lang="en-IE" sz="2800" dirty="0" smtClean="0"/>
              <a:t>day and 4 </a:t>
            </a:r>
            <a:r>
              <a:rPr lang="en-IE" sz="2800" dirty="0"/>
              <a:t>in 10 eat more than 6 </a:t>
            </a:r>
            <a:endParaRPr lang="en-IE" sz="2800" dirty="0" smtClean="0"/>
          </a:p>
          <a:p>
            <a:pPr>
              <a:buClr>
                <a:srgbClr val="7BCA00"/>
              </a:buClr>
            </a:pPr>
            <a:r>
              <a:rPr lang="en-IE" sz="2800" dirty="0" smtClean="0"/>
              <a:t>High </a:t>
            </a:r>
            <a:r>
              <a:rPr lang="en-IE" sz="2800" dirty="0"/>
              <a:t>in calories</a:t>
            </a:r>
          </a:p>
          <a:p>
            <a:pPr>
              <a:buClr>
                <a:srgbClr val="7BCA00"/>
              </a:buClr>
            </a:pPr>
            <a:r>
              <a:rPr lang="en-IE" sz="2800" dirty="0"/>
              <a:t>Contain very few other nutrients</a:t>
            </a:r>
          </a:p>
          <a:p>
            <a:pPr>
              <a:buClr>
                <a:srgbClr val="7BCA00"/>
              </a:buClr>
            </a:pPr>
            <a:r>
              <a:rPr lang="en-IE" sz="2800" dirty="0"/>
              <a:t>Over-consumption leads to overweight and obesity </a:t>
            </a:r>
          </a:p>
          <a:p>
            <a:endParaRPr lang="en-IE" sz="3600" dirty="0" smtClean="0"/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293972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9738 - DEPARTMENT OF HEALTH_Food Pyramid_Shelf Fact Sheets_Web7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35" b="11135"/>
          <a:stretch>
            <a:fillRect/>
          </a:stretch>
        </p:blipFill>
        <p:spPr>
          <a:xfrm>
            <a:off x="457200" y="1219200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81567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Slide of top shelf v healthy foods to forward to Ruth</a:t>
            </a:r>
            <a:endParaRPr lang="en-IE" dirty="0"/>
          </a:p>
        </p:txBody>
      </p:sp>
      <p:pic>
        <p:nvPicPr>
          <p:cNvPr id="4" name="Picture 3" descr="Energy Dense calorie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2663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001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9738 - DEPARTMENT OF HEALTH_Food Pyramid_Shelf Fact Sheets_Web6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35" b="1113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807658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9738 - DEPARTMENT OF HEALTH_Food Pyramid_Shelf Fact Sheets_Web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6469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932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629</TotalTime>
  <Words>328</Words>
  <Application>Microsoft Macintosh PowerPoint</Application>
  <PresentationFormat>On-screen Show (4:3)</PresentationFormat>
  <Paragraphs>38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Office Theme</vt:lpstr>
      <vt:lpstr>1_Office Theme</vt:lpstr>
      <vt:lpstr>PowerPoint Presentation</vt:lpstr>
      <vt:lpstr>Why new Healthy Eating Guidelines?</vt:lpstr>
      <vt:lpstr>What has changed?</vt:lpstr>
      <vt:lpstr>PowerPoint Presentation</vt:lpstr>
      <vt:lpstr>Separating the Top Shelf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Is the Food Pyramid for everyone?</vt:lpstr>
      <vt:lpstr>PowerPoint Presentation</vt:lpstr>
      <vt:lpstr>PowerPoint Presentation</vt:lpstr>
      <vt:lpstr>Three key consumer messages</vt:lpstr>
      <vt:lpstr>Resource Toolkit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26</dc:creator>
  <cp:lastModifiedBy>Griffith University</cp:lastModifiedBy>
  <cp:revision>34</cp:revision>
  <dcterms:created xsi:type="dcterms:W3CDTF">2016-12-02T12:52:21Z</dcterms:created>
  <dcterms:modified xsi:type="dcterms:W3CDTF">2016-12-20T00:59:41Z</dcterms:modified>
</cp:coreProperties>
</file>